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6" r:id="rId2"/>
  </p:sldMasterIdLst>
  <p:notesMasterIdLst>
    <p:notesMasterId r:id="rId11"/>
  </p:notesMasterIdLst>
  <p:handoutMasterIdLst>
    <p:handoutMasterId r:id="rId12"/>
  </p:handoutMasterIdLst>
  <p:sldIdLst>
    <p:sldId id="284" r:id="rId3"/>
    <p:sldId id="269" r:id="rId4"/>
    <p:sldId id="288" r:id="rId5"/>
    <p:sldId id="289" r:id="rId6"/>
    <p:sldId id="290" r:id="rId7"/>
    <p:sldId id="262" r:id="rId8"/>
    <p:sldId id="287" r:id="rId9"/>
    <p:sldId id="291" r:id="rId10"/>
  </p:sldIdLst>
  <p:sldSz cx="12192000" cy="6858000"/>
  <p:notesSz cx="6797675" cy="9926638"/>
  <p:defaultTextStyle>
    <a:defPPr>
      <a:defRPr kern="0"/>
    </a:def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66"/>
    <a:srgbClr val="244B66"/>
    <a:srgbClr val="003399"/>
    <a:srgbClr val="2642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6" d="100"/>
          <a:sy n="116" d="100"/>
        </p:scale>
        <p:origin x="348" y="12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6058" cy="4961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50530" y="1"/>
            <a:ext cx="2946058" cy="4961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19F0FC-843F-4974-BD1C-A71BE24984E2}" type="datetimeFigureOut">
              <a:rPr lang="ru-RU" smtClean="0"/>
              <a:t>26.03.2025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28221"/>
            <a:ext cx="2946058" cy="4961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50530" y="9428221"/>
            <a:ext cx="2946058" cy="4961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C0C4617-5AC5-4862-9BB8-FF766152F3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149786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80275" tIns="40138" rIns="80275" bIns="40138" rtlCol="0"/>
          <a:lstStyle>
            <a:lvl1pPr algn="l">
              <a:defRPr sz="11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246" y="0"/>
            <a:ext cx="2945659" cy="496332"/>
          </a:xfrm>
          <a:prstGeom prst="rect">
            <a:avLst/>
          </a:prstGeom>
        </p:spPr>
        <p:txBody>
          <a:bodyPr vert="horz" lIns="80275" tIns="40138" rIns="80275" bIns="40138" rtlCol="0"/>
          <a:lstStyle>
            <a:lvl1pPr algn="r">
              <a:defRPr sz="1100"/>
            </a:lvl1pPr>
          </a:lstStyle>
          <a:p>
            <a:fld id="{89F266E5-1BBA-4809-9F48-7E2205845E7F}" type="datetimeFigureOut">
              <a:rPr lang="ru-RU" smtClean="0"/>
              <a:t>26.03.2025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80275" tIns="40138" rIns="80275" bIns="40138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5154"/>
            <a:ext cx="5438140" cy="4466987"/>
          </a:xfrm>
          <a:prstGeom prst="rect">
            <a:avLst/>
          </a:prstGeom>
        </p:spPr>
        <p:txBody>
          <a:bodyPr vert="horz" lIns="80275" tIns="40138" rIns="80275" bIns="40138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009"/>
            <a:ext cx="2945659" cy="496332"/>
          </a:xfrm>
          <a:prstGeom prst="rect">
            <a:avLst/>
          </a:prstGeom>
        </p:spPr>
        <p:txBody>
          <a:bodyPr vert="horz" lIns="80275" tIns="40138" rIns="80275" bIns="40138" rtlCol="0" anchor="b"/>
          <a:lstStyle>
            <a:lvl1pPr algn="l">
              <a:defRPr sz="11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246" y="9428009"/>
            <a:ext cx="2945659" cy="496332"/>
          </a:xfrm>
          <a:prstGeom prst="rect">
            <a:avLst/>
          </a:prstGeom>
        </p:spPr>
        <p:txBody>
          <a:bodyPr vert="horz" lIns="80275" tIns="40138" rIns="80275" bIns="40138" rtlCol="0" anchor="b"/>
          <a:lstStyle>
            <a:lvl1pPr algn="r">
              <a:defRPr sz="1100"/>
            </a:lvl1pPr>
          </a:lstStyle>
          <a:p>
            <a:fld id="{AC2BD285-C010-4406-932C-1E8D6D761A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0358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914400" y="2125980"/>
            <a:ext cx="10363200" cy="14401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000" b="1" i="0">
                <a:solidFill>
                  <a:schemeClr val="bg1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828800" y="3840480"/>
            <a:ext cx="85344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3/26/2025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000" b="1" i="0">
                <a:solidFill>
                  <a:schemeClr val="bg1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3/26/2025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000" b="1" i="0">
                <a:solidFill>
                  <a:schemeClr val="bg1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609600" y="1577340"/>
            <a:ext cx="530352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6278880" y="1577340"/>
            <a:ext cx="530352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3/26/2025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000" b="1" i="0">
                <a:solidFill>
                  <a:schemeClr val="bg1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3/26/2025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3/26/2025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blank" userDrawn="1">
  <p:cSld name="Пустой слайд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fld id="{588B2B34-4EE9-4AC9-9E9B-A2830E01BD2B}" type="datetime1">
              <a:rPr lang="ru-RU"/>
              <a:t>26.03.2025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fld id="{047C35D1-6F61-4841-8D23-A0D3C0589F9E}" type="slidenum">
              <a:rPr lang="ru-RU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43695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41133561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B97106-EB88-4B01-B14D-8F2264329F12}" type="datetime1">
              <a:rPr lang="ru-RU"/>
              <a:pPr>
                <a:defRPr/>
              </a:pPr>
              <a:t>26.03.2025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91BE34-5304-42F9-B3A5-42F2D4CAC57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41161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0" y="0"/>
            <a:ext cx="12184380" cy="690245"/>
          </a:xfrm>
          <a:custGeom>
            <a:avLst/>
            <a:gdLst/>
            <a:ahLst/>
            <a:cxnLst/>
            <a:rect l="l" t="t" r="r" b="b"/>
            <a:pathLst>
              <a:path w="12184380" h="690245">
                <a:moveTo>
                  <a:pt x="0" y="690117"/>
                </a:moveTo>
                <a:lnTo>
                  <a:pt x="12184375" y="690117"/>
                </a:lnTo>
                <a:lnTo>
                  <a:pt x="12184375" y="0"/>
                </a:lnTo>
                <a:lnTo>
                  <a:pt x="0" y="0"/>
                </a:lnTo>
                <a:lnTo>
                  <a:pt x="0" y="690117"/>
                </a:lnTo>
                <a:close/>
              </a:path>
            </a:pathLst>
          </a:custGeom>
          <a:solidFill>
            <a:srgbClr val="174179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7" name="bg object 17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10197592" y="15938"/>
            <a:ext cx="1813305" cy="684212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39700" y="149478"/>
            <a:ext cx="8168005" cy="33083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000" b="1" i="0">
                <a:solidFill>
                  <a:schemeClr val="bg1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241439" y="3021202"/>
            <a:ext cx="5555615" cy="34683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4145280" y="6377940"/>
            <a:ext cx="390144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609600" y="6377940"/>
            <a:ext cx="280416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3/26/2025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8778240" y="6377940"/>
            <a:ext cx="280416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72" r:id="rId6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448111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71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362201" y="2220686"/>
            <a:ext cx="8556171" cy="17336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5333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Особенности приемной кампании 2025 г.</a:t>
            </a:r>
            <a:endParaRPr lang="ru-RU" sz="5333" b="1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288022" y="5126806"/>
            <a:ext cx="5763841" cy="147947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867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Музипов</a:t>
            </a:r>
            <a:r>
              <a:rPr lang="ru-RU" sz="1867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Р.Г., </a:t>
            </a:r>
            <a:r>
              <a:rPr lang="ru-RU" sz="1867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заместитель министра - руководитель </a:t>
            </a:r>
            <a:r>
              <a:rPr lang="ru-RU" sz="1867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департамента надзора и контроля в сфере </a:t>
            </a:r>
            <a:r>
              <a:rPr lang="ru-RU" sz="1867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образования</a:t>
            </a:r>
            <a:endParaRPr lang="ru-RU" sz="1867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657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9B84B26-D0D9-A9CB-45D9-FCB7A1D91FB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Прямоугольник: скругленные углы 41">
            <a:extLst>
              <a:ext uri="{FF2B5EF4-FFF2-40B4-BE49-F238E27FC236}">
                <a16:creationId xmlns:a16="http://schemas.microsoft.com/office/drawing/2014/main" id="{C46BEFEC-B0A7-417A-B9FC-A91C33D6032C}"/>
              </a:ext>
            </a:extLst>
          </p:cNvPr>
          <p:cNvSpPr/>
          <p:nvPr/>
        </p:nvSpPr>
        <p:spPr>
          <a:xfrm>
            <a:off x="3700854" y="2222563"/>
            <a:ext cx="2245876" cy="2101735"/>
          </a:xfrm>
          <a:prstGeom prst="roundRect">
            <a:avLst>
              <a:gd name="adj" fmla="val 6448"/>
            </a:avLst>
          </a:prstGeom>
          <a:solidFill>
            <a:schemeClr val="bg1"/>
          </a:solidFill>
          <a:ln>
            <a:solidFill>
              <a:srgbClr val="0033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r>
              <a:rPr lang="ru-RU" sz="1600" b="1" spc="-5" dirty="0" smtClean="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Порядок приема для иностранных граждан и лиц без гражданства</a:t>
            </a:r>
            <a:endParaRPr lang="ru-RU" sz="4400" b="1" kern="12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43" name="Прямоугольник: скругленные углы 42">
            <a:extLst>
              <a:ext uri="{FF2B5EF4-FFF2-40B4-BE49-F238E27FC236}">
                <a16:creationId xmlns:a16="http://schemas.microsoft.com/office/drawing/2014/main" id="{78C2574B-A034-4B49-ACB5-ED7B55B4EAB6}"/>
              </a:ext>
            </a:extLst>
          </p:cNvPr>
          <p:cNvSpPr/>
          <p:nvPr/>
        </p:nvSpPr>
        <p:spPr>
          <a:xfrm>
            <a:off x="9792298" y="2227643"/>
            <a:ext cx="2245876" cy="2133600"/>
          </a:xfrm>
          <a:prstGeom prst="roundRect">
            <a:avLst>
              <a:gd name="adj" fmla="val 6448"/>
            </a:avLst>
          </a:prstGeom>
          <a:solidFill>
            <a:schemeClr val="bg1"/>
          </a:solidFill>
          <a:ln>
            <a:solidFill>
              <a:srgbClr val="0033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kern="1200">
              <a:solidFill>
                <a:prstClr val="white"/>
              </a:solidFill>
            </a:endParaRPr>
          </a:p>
        </p:txBody>
      </p:sp>
      <p:sp>
        <p:nvSpPr>
          <p:cNvPr id="61" name="Прямоугольник 60">
            <a:extLst>
              <a:ext uri="{FF2B5EF4-FFF2-40B4-BE49-F238E27FC236}">
                <a16:creationId xmlns:a16="http://schemas.microsoft.com/office/drawing/2014/main" id="{53F643BC-F9CE-7307-83CC-A19D2C145C1C}"/>
              </a:ext>
            </a:extLst>
          </p:cNvPr>
          <p:cNvSpPr/>
          <p:nvPr/>
        </p:nvSpPr>
        <p:spPr>
          <a:xfrm>
            <a:off x="0" y="1"/>
            <a:ext cx="12192000" cy="1000911"/>
          </a:xfrm>
          <a:prstGeom prst="rect">
            <a:avLst/>
          </a:prstGeom>
          <a:solidFill>
            <a:srgbClr val="184179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>
              <a:defRPr/>
            </a:pPr>
            <a:endParaRPr lang="ru-RU" b="1" kern="1200" dirty="0">
              <a:solidFill>
                <a:prstClr val="white"/>
              </a:solidFill>
              <a:latin typeface="Century Gothic" panose="020B0502020202020204" pitchFamily="34" charset="0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C038F5BE-6697-4C0F-A479-02C856AAF3DA}"/>
              </a:ext>
            </a:extLst>
          </p:cNvPr>
          <p:cNvSpPr txBox="1"/>
          <p:nvPr/>
        </p:nvSpPr>
        <p:spPr>
          <a:xfrm>
            <a:off x="193019" y="304800"/>
            <a:ext cx="9718565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rtl="0">
              <a:defRPr/>
            </a:pPr>
            <a:r>
              <a:rPr lang="ru-RU" sz="2000" b="1" kern="1200" cap="all" dirty="0" smtClean="0">
                <a:solidFill>
                  <a:prstClr val="white"/>
                </a:solidFill>
                <a:latin typeface="Century Gothic" panose="020B0502020202020204" pitchFamily="34" charset="0"/>
                <a:ea typeface="+mn-ea"/>
                <a:cs typeface="+mn-cs"/>
              </a:rPr>
              <a:t>Изменения в Порядке Приема </a:t>
            </a:r>
            <a:endParaRPr lang="ru-RU" sz="2000" b="1" kern="1200" cap="all" dirty="0">
              <a:solidFill>
                <a:prstClr val="white"/>
              </a:solidFill>
              <a:latin typeface="Century Gothic" panose="020B0502020202020204" pitchFamily="34" charset="0"/>
              <a:ea typeface="+mn-ea"/>
              <a:cs typeface="+mn-cs"/>
            </a:endParaRPr>
          </a:p>
        </p:txBody>
      </p:sp>
      <p:sp>
        <p:nvSpPr>
          <p:cNvPr id="176" name="Прямоугольник 175">
            <a:extLst>
              <a:ext uri="{FF2B5EF4-FFF2-40B4-BE49-F238E27FC236}">
                <a16:creationId xmlns:a16="http://schemas.microsoft.com/office/drawing/2014/main" id="{72068B0E-B635-B35E-1667-AEF389D8F6FD}"/>
              </a:ext>
            </a:extLst>
          </p:cNvPr>
          <p:cNvSpPr/>
          <p:nvPr/>
        </p:nvSpPr>
        <p:spPr bwMode="auto">
          <a:xfrm>
            <a:off x="9797187" y="2057400"/>
            <a:ext cx="2240987" cy="1734192"/>
          </a:xfrm>
          <a:prstGeom prst="rect">
            <a:avLst/>
          </a:prstGeom>
        </p:spPr>
        <p:txBody>
          <a:bodyPr wrap="square" lIns="71506" tIns="35750" rIns="71506" bIns="35750">
            <a:spAutoFit/>
          </a:bodyPr>
          <a:lstStyle/>
          <a:p>
            <a:pPr marL="0" marR="0" lvl="0" indent="0" algn="ctr" defTabSz="71506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800" b="1" spc="-5" dirty="0" smtClean="0">
              <a:solidFill>
                <a:schemeClr val="accent1">
                  <a:lumMod val="50000"/>
                </a:schemeClr>
              </a:solidFill>
              <a:latin typeface="Century Gothic" panose="020B0502020202020204" pitchFamily="34" charset="0"/>
              <a:ea typeface="+mn-ea"/>
              <a:cs typeface="+mn-cs"/>
            </a:endParaRPr>
          </a:p>
          <a:p>
            <a:pPr marL="0" marR="0" lvl="0" indent="0" algn="ctr" defTabSz="71506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800" b="1" spc="-5" dirty="0">
              <a:solidFill>
                <a:schemeClr val="accent1">
                  <a:lumMod val="50000"/>
                </a:schemeClr>
              </a:solidFill>
              <a:latin typeface="Century Gothic" panose="020B0502020202020204" pitchFamily="34" charset="0"/>
              <a:ea typeface="+mn-ea"/>
              <a:cs typeface="+mn-cs"/>
            </a:endParaRPr>
          </a:p>
          <a:p>
            <a:pPr marL="0" marR="0" lvl="0" indent="0" algn="ctr" defTabSz="71506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800" b="1" spc="-5" dirty="0" smtClean="0">
              <a:solidFill>
                <a:schemeClr val="accent1">
                  <a:lumMod val="50000"/>
                </a:schemeClr>
              </a:solidFill>
              <a:latin typeface="Century Gothic" panose="020B0502020202020204" pitchFamily="34" charset="0"/>
              <a:ea typeface="+mn-ea"/>
              <a:cs typeface="+mn-cs"/>
            </a:endParaRPr>
          </a:p>
          <a:p>
            <a:pPr marL="0" marR="0" lvl="0" indent="0" algn="ctr" defTabSz="71506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1400" b="1" spc="-5" dirty="0">
              <a:solidFill>
                <a:schemeClr val="accent1">
                  <a:lumMod val="50000"/>
                </a:schemeClr>
              </a:solidFill>
              <a:latin typeface="Century Gothic" panose="020B0502020202020204" pitchFamily="34" charset="0"/>
              <a:ea typeface="+mn-ea"/>
              <a:cs typeface="+mn-cs"/>
            </a:endParaRPr>
          </a:p>
          <a:p>
            <a:pPr marL="0" marR="0" lvl="0" indent="0" algn="ctr" defTabSz="71506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400" b="1" spc="-5" dirty="0" smtClean="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  <a:ea typeface="+mn-ea"/>
                <a:cs typeface="+mn-cs"/>
              </a:rPr>
              <a:t>Тестирование </a:t>
            </a:r>
            <a:r>
              <a:rPr lang="ru-RU" sz="1400" b="1" spc="-5" dirty="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  <a:ea typeface="+mn-ea"/>
                <a:cs typeface="+mn-cs"/>
              </a:rPr>
              <a:t>на знание русского </a:t>
            </a:r>
            <a:r>
              <a:rPr lang="ru-RU" sz="1400" b="1" spc="-5" dirty="0" smtClean="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  <a:ea typeface="+mn-ea"/>
                <a:cs typeface="+mn-cs"/>
              </a:rPr>
              <a:t>языка для иностранных </a:t>
            </a:r>
            <a:r>
              <a:rPr lang="ru-RU" sz="1400" b="1" spc="-5" dirty="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  <a:ea typeface="+mn-ea"/>
                <a:cs typeface="+mn-cs"/>
              </a:rPr>
              <a:t>граждан и лиц без </a:t>
            </a:r>
            <a:r>
              <a:rPr lang="ru-RU" sz="1400" b="1" spc="-5" dirty="0" smtClean="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  <a:ea typeface="+mn-ea"/>
                <a:cs typeface="+mn-cs"/>
              </a:rPr>
              <a:t>гражданства</a:t>
            </a:r>
            <a:endParaRPr lang="ru-RU" sz="1400" b="1" spc="-5" dirty="0">
              <a:solidFill>
                <a:schemeClr val="accent1">
                  <a:lumMod val="50000"/>
                </a:schemeClr>
              </a:solidFill>
              <a:latin typeface="Century Gothic" panose="020B0502020202020204" pitchFamily="34" charset="0"/>
              <a:ea typeface="+mn-ea"/>
              <a:cs typeface="+mn-cs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10" y="1125277"/>
            <a:ext cx="3355855" cy="47203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38274" y="1181957"/>
            <a:ext cx="3262480" cy="46092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31921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53F643BC-F9CE-7307-83CC-A19D2C145C1C}"/>
              </a:ext>
            </a:extLst>
          </p:cNvPr>
          <p:cNvSpPr/>
          <p:nvPr/>
        </p:nvSpPr>
        <p:spPr>
          <a:xfrm>
            <a:off x="0" y="13180"/>
            <a:ext cx="12192000" cy="680464"/>
          </a:xfrm>
          <a:prstGeom prst="rect">
            <a:avLst/>
          </a:prstGeom>
          <a:solidFill>
            <a:srgbClr val="184179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>
              <a:defRPr/>
            </a:pPr>
            <a:endParaRPr lang="ru-RU" b="1" kern="1200" dirty="0">
              <a:solidFill>
                <a:prstClr val="white"/>
              </a:solidFill>
              <a:latin typeface="Century Gothic" panose="020B0502020202020204" pitchFamily="34" charset="0"/>
            </a:endParaRPr>
          </a:p>
        </p:txBody>
      </p:sp>
      <p:sp>
        <p:nvSpPr>
          <p:cNvPr id="35" name="Прямоугольник: скругленные углы 41">
            <a:extLst>
              <a:ext uri="{FF2B5EF4-FFF2-40B4-BE49-F238E27FC236}">
                <a16:creationId xmlns:a16="http://schemas.microsoft.com/office/drawing/2014/main" id="{C46BEFEC-B0A7-417A-B9FC-A91C33D6032C}"/>
              </a:ext>
            </a:extLst>
          </p:cNvPr>
          <p:cNvSpPr/>
          <p:nvPr/>
        </p:nvSpPr>
        <p:spPr>
          <a:xfrm>
            <a:off x="87769" y="1723818"/>
            <a:ext cx="6677866" cy="3803936"/>
          </a:xfrm>
          <a:prstGeom prst="roundRect">
            <a:avLst>
              <a:gd name="adj" fmla="val 6448"/>
            </a:avLst>
          </a:prstGeom>
          <a:noFill/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 rtl="0"/>
            <a:endParaRPr lang="ru-RU" sz="2000" b="1" spc="-5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 rtl="0"/>
            <a:r>
              <a:rPr lang="ru-RU" sz="2000" b="1" spc="-5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Ребенок не может быть зачислен в школу:</a:t>
            </a:r>
          </a:p>
          <a:p>
            <a:pPr algn="l" rtl="0"/>
            <a:endParaRPr lang="ru-RU" sz="2000" spc="-5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l" rtl="0">
              <a:buFont typeface="Wingdings" panose="05000000000000000000" pitchFamily="2" charset="2"/>
              <a:buChar char="ü"/>
            </a:pPr>
            <a:r>
              <a:rPr lang="ru-RU" sz="2000" spc="-5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ранее возраста 6.5 лет (без заключения);</a:t>
            </a:r>
          </a:p>
          <a:p>
            <a:pPr marL="342900" indent="-342900" algn="l" rtl="0">
              <a:buFont typeface="Wingdings" panose="05000000000000000000" pitchFamily="2" charset="2"/>
              <a:buChar char="ü"/>
            </a:pPr>
            <a:endParaRPr lang="ru-RU" sz="2000" spc="-5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l" rtl="0">
              <a:buFont typeface="Wingdings" panose="05000000000000000000" pitchFamily="2" charset="2"/>
              <a:buChar char="ü"/>
            </a:pPr>
            <a:r>
              <a:rPr lang="ru-RU" sz="2000" spc="-5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отсутствия свободных мест;</a:t>
            </a:r>
          </a:p>
          <a:p>
            <a:pPr marL="171450" indent="-171450" algn="l" rtl="0">
              <a:buFont typeface="Wingdings" pitchFamily="2" charset="2"/>
              <a:buChar char="ü"/>
            </a:pPr>
            <a:endParaRPr lang="ru-RU" sz="2000" spc="-5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indent="-171450" algn="l" rtl="0">
              <a:buFont typeface="Wingdings" pitchFamily="2" charset="2"/>
              <a:buChar char="ü"/>
            </a:pPr>
            <a:r>
              <a:rPr lang="ru-RU" sz="2000" b="1" spc="-5" dirty="0" smtClean="0">
                <a:solidFill>
                  <a:srgbClr val="0033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незаконного нахождения на территории РФ (для ИГ и ЛБГ);</a:t>
            </a:r>
          </a:p>
          <a:p>
            <a:pPr marL="171450" indent="-171450" algn="l" rtl="0">
              <a:buFont typeface="Wingdings" pitchFamily="2" charset="2"/>
              <a:buChar char="ü"/>
            </a:pPr>
            <a:endParaRPr lang="ru-RU" sz="2000" spc="-5" dirty="0" smtClean="0">
              <a:solidFill>
                <a:srgbClr val="0033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indent="-171450" algn="l" rtl="0">
              <a:buFont typeface="Wingdings" pitchFamily="2" charset="2"/>
              <a:buChar char="ü"/>
            </a:pPr>
            <a:r>
              <a:rPr lang="ru-RU" sz="2000" b="1" kern="1200" spc="-5" dirty="0" smtClean="0">
                <a:solidFill>
                  <a:srgbClr val="0033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не прохождения тестирования (для ИГ и ЛБГ)</a:t>
            </a:r>
            <a:endParaRPr lang="ru-RU" sz="2000" b="1" kern="1200" dirty="0">
              <a:solidFill>
                <a:srgbClr val="0033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4" name="Picture 4" descr="https://detskiysadv2.02edu.ru/upload/iblock/3de/zatwi86idjb8f23rcefjqjran9cwcksy/%D0%9B%D0%BE%D0%B3%D0%BE%2080%20%D0%BB%D0%B5%D1%82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61157" y="0"/>
            <a:ext cx="682939" cy="9266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16904" y="-51215"/>
            <a:ext cx="6564895" cy="7207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ru-RU" sz="2000" b="1" spc="-10" dirty="0" smtClean="0">
                <a:solidFill>
                  <a:prstClr val="white"/>
                </a:solidFill>
                <a:latin typeface="Century Gothic" pitchFamily="34" charset="0"/>
              </a:rPr>
              <a:t>ПРИКАЗ № 171 от 04 марта 2025г. </a:t>
            </a:r>
            <a:r>
              <a:rPr lang="ru-RU" sz="20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ru-RU" sz="20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ОСНОВАНИЕ ДЛЯ ОТКАЗА</a:t>
            </a:r>
            <a:endParaRPr lang="ru-RU" sz="2000" spc="-10" dirty="0">
              <a:solidFill>
                <a:schemeClr val="bg1"/>
              </a:solidFill>
              <a:latin typeface="Century Gothic" pitchFamily="34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6871684" y="2133600"/>
            <a:ext cx="5301843" cy="843821"/>
          </a:xfrm>
          <a:prstGeom prst="rect">
            <a:avLst/>
          </a:prstGeom>
          <a:solidFill>
            <a:srgbClr val="003366"/>
          </a:solidFill>
        </p:spPr>
        <p:txBody>
          <a:bodyPr wrap="square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ru-RU" sz="24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СПОСОБЫ ПОДАЧИ ЗАЯВЛЕНИЯ</a:t>
            </a:r>
          </a:p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ru-RU" sz="2400" b="1" spc="-1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для иностранных граждан</a:t>
            </a:r>
            <a:endParaRPr lang="ru-RU" sz="2400" spc="-10" dirty="0">
              <a:solidFill>
                <a:schemeClr val="bg1"/>
              </a:solidFill>
              <a:latin typeface="Century Gothic" pitchFamily="34" charset="0"/>
            </a:endParaRPr>
          </a:p>
        </p:txBody>
      </p:sp>
      <p:sp>
        <p:nvSpPr>
          <p:cNvPr id="18" name="Прямоугольник: скругленные углы 41">
            <a:extLst>
              <a:ext uri="{FF2B5EF4-FFF2-40B4-BE49-F238E27FC236}">
                <a16:creationId xmlns:a16="http://schemas.microsoft.com/office/drawing/2014/main" id="{C46BEFEC-B0A7-417A-B9FC-A91C33D6032C}"/>
              </a:ext>
            </a:extLst>
          </p:cNvPr>
          <p:cNvSpPr/>
          <p:nvPr/>
        </p:nvSpPr>
        <p:spPr>
          <a:xfrm>
            <a:off x="6802581" y="3200400"/>
            <a:ext cx="5301843" cy="1599196"/>
          </a:xfrm>
          <a:prstGeom prst="roundRect">
            <a:avLst>
              <a:gd name="adj" fmla="val 6448"/>
            </a:avLst>
          </a:prstGeom>
          <a:noFill/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lvl="0" indent="-285750">
              <a:buFont typeface="Wingdings" panose="05000000000000000000" pitchFamily="2" charset="2"/>
              <a:buChar char="ü"/>
            </a:pPr>
            <a:r>
              <a:rPr lang="ru-RU" dirty="0">
                <a:solidFill>
                  <a:srgbClr val="0033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посредством </a:t>
            </a:r>
            <a:r>
              <a:rPr lang="ru-RU" dirty="0" smtClean="0">
                <a:solidFill>
                  <a:srgbClr val="0033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ЕПГУ</a:t>
            </a:r>
          </a:p>
          <a:p>
            <a:pPr marL="285750" lvl="0" indent="-285750">
              <a:buFont typeface="Wingdings" panose="05000000000000000000" pitchFamily="2" charset="2"/>
              <a:buChar char="ü"/>
            </a:pPr>
            <a:endParaRPr lang="ru-RU" dirty="0">
              <a:solidFill>
                <a:srgbClr val="0033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lvl="0" indent="-285750">
              <a:buFont typeface="Wingdings" panose="05000000000000000000" pitchFamily="2" charset="2"/>
              <a:buChar char="ü"/>
            </a:pPr>
            <a:r>
              <a:rPr lang="ru-RU" dirty="0">
                <a:solidFill>
                  <a:srgbClr val="0033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через операторов почтовой связи </a:t>
            </a:r>
            <a:r>
              <a:rPr lang="ru-RU" dirty="0" smtClean="0">
                <a:solidFill>
                  <a:srgbClr val="0033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заказным </a:t>
            </a:r>
            <a:r>
              <a:rPr lang="ru-RU" dirty="0">
                <a:solidFill>
                  <a:srgbClr val="0033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письмом с уведомлением о </a:t>
            </a:r>
            <a:r>
              <a:rPr lang="ru-RU" dirty="0" smtClean="0">
                <a:solidFill>
                  <a:srgbClr val="0033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вручении</a:t>
            </a:r>
            <a:endParaRPr lang="ru-RU" dirty="0">
              <a:solidFill>
                <a:srgbClr val="0033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67801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53F643BC-F9CE-7307-83CC-A19D2C145C1C}"/>
              </a:ext>
            </a:extLst>
          </p:cNvPr>
          <p:cNvSpPr/>
          <p:nvPr/>
        </p:nvSpPr>
        <p:spPr>
          <a:xfrm>
            <a:off x="0" y="1"/>
            <a:ext cx="12192000" cy="685799"/>
          </a:xfrm>
          <a:prstGeom prst="rect">
            <a:avLst/>
          </a:prstGeom>
          <a:solidFill>
            <a:srgbClr val="184179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2700">
              <a:spcBef>
                <a:spcPts val="100"/>
              </a:spcBef>
              <a:spcAft>
                <a:spcPts val="0"/>
              </a:spcAft>
            </a:pPr>
            <a:r>
              <a:rPr lang="ru-RU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ПЕРЕЧЕНЬ ДОПОЛНИТЕЛЬНЫХ ДОКУМЕНТОВ ДЛЯ ИНОСТРАННЫХ ГРАЖДАН</a:t>
            </a:r>
            <a:endParaRPr lang="ru-RU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" name="Прямоугольник: скругленные углы 41">
            <a:extLst>
              <a:ext uri="{FF2B5EF4-FFF2-40B4-BE49-F238E27FC236}">
                <a16:creationId xmlns:a16="http://schemas.microsoft.com/office/drawing/2014/main" id="{C46BEFEC-B0A7-417A-B9FC-A91C33D6032C}"/>
              </a:ext>
            </a:extLst>
          </p:cNvPr>
          <p:cNvSpPr/>
          <p:nvPr/>
        </p:nvSpPr>
        <p:spPr>
          <a:xfrm>
            <a:off x="695134" y="725055"/>
            <a:ext cx="11192065" cy="5986138"/>
          </a:xfrm>
          <a:prstGeom prst="roundRect">
            <a:avLst>
              <a:gd name="adj" fmla="val 6448"/>
            </a:avLst>
          </a:prstGeom>
          <a:noFill/>
          <a:ln w="12700" cap="flat" cmpd="sng" algn="ctr">
            <a:solidFill>
              <a:schemeClr val="accent4">
                <a:lumMod val="50000"/>
              </a:scheme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lang="ru-RU" sz="1400" dirty="0" smtClean="0">
                <a:solidFill>
                  <a:schemeClr val="tx1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копии </a:t>
            </a:r>
            <a:r>
              <a:rPr lang="ru-RU" sz="1400" dirty="0">
                <a:solidFill>
                  <a:schemeClr val="tx1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документов, подтверждающих </a:t>
            </a:r>
            <a:r>
              <a:rPr lang="ru-RU" sz="1400" b="1" u="sng" dirty="0">
                <a:solidFill>
                  <a:schemeClr val="tx1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родство заявителя</a:t>
            </a:r>
            <a:r>
              <a:rPr lang="ru-RU" sz="1400" b="1" u="sng" dirty="0" smtClean="0">
                <a:solidFill>
                  <a:schemeClr val="tx1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;</a:t>
            </a: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endParaRPr lang="ru-RU" sz="1400" dirty="0">
              <a:solidFill>
                <a:schemeClr val="tx1"/>
              </a:solidFill>
              <a:latin typeface="Arial" panose="020B0604020202020204" pitchFamily="34" charset="0"/>
              <a:ea typeface="Times New Roman"/>
              <a:cs typeface="Arial" panose="020B0604020202020204" pitchFamily="34" charset="0"/>
            </a:endParaRPr>
          </a:p>
          <a:p>
            <a:pPr marL="342900" marR="0" lvl="0" indent="-34290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lang="ru-RU" sz="1400" dirty="0">
                <a:solidFill>
                  <a:schemeClr val="tx1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копии документов, подтверждающих </a:t>
            </a:r>
            <a:r>
              <a:rPr lang="ru-RU" sz="1400" b="1" u="sng" dirty="0">
                <a:solidFill>
                  <a:schemeClr val="tx1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законность нахождения ребенка</a:t>
            </a:r>
            <a:r>
              <a:rPr lang="ru-RU" sz="1400" dirty="0">
                <a:solidFill>
                  <a:schemeClr val="tx1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 и его законного </a:t>
            </a:r>
            <a:r>
              <a:rPr lang="ru-RU" sz="1400" dirty="0" smtClean="0">
                <a:solidFill>
                  <a:schemeClr val="tx1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представителя </a:t>
            </a:r>
            <a:r>
              <a:rPr lang="ru-RU" sz="1400" b="1" u="sng" dirty="0" smtClean="0">
                <a:solidFill>
                  <a:schemeClr val="tx1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на </a:t>
            </a:r>
            <a:r>
              <a:rPr lang="ru-RU" sz="1400" b="1" u="sng" dirty="0">
                <a:solidFill>
                  <a:schemeClr val="tx1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территории </a:t>
            </a:r>
            <a:r>
              <a:rPr lang="ru-RU" sz="1400" b="1" u="sng" dirty="0" smtClean="0">
                <a:solidFill>
                  <a:schemeClr val="tx1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России </a:t>
            </a:r>
            <a:r>
              <a:rPr lang="ru-RU" sz="1400" i="1" dirty="0" smtClean="0">
                <a:solidFill>
                  <a:schemeClr val="tx1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(</a:t>
            </a:r>
            <a:r>
              <a:rPr lang="ru-RU" sz="1400" i="1" dirty="0">
                <a:solidFill>
                  <a:schemeClr val="tx1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действительные вид на жительство, либо разрешение на временное проживание, либо разрешение на временное проживание в целях получения образования, либо визу и (или) миграционную карту, либо иные предусмотренные </a:t>
            </a:r>
            <a:r>
              <a:rPr lang="ru-RU" sz="1400" i="1" dirty="0" smtClean="0">
                <a:solidFill>
                  <a:schemeClr val="tx1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законом </a:t>
            </a:r>
            <a:r>
              <a:rPr lang="ru-RU" sz="1400" i="1" dirty="0">
                <a:solidFill>
                  <a:schemeClr val="tx1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или международным договором </a:t>
            </a:r>
            <a:r>
              <a:rPr lang="ru-RU" sz="1400" i="1" dirty="0" smtClean="0">
                <a:solidFill>
                  <a:schemeClr val="tx1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России документы</a:t>
            </a:r>
            <a:r>
              <a:rPr lang="ru-RU" sz="1400" i="1" dirty="0">
                <a:solidFill>
                  <a:schemeClr val="tx1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, подтверждающие право иностранного гражданина или лица без гражданства на пребывание (проживание) в </a:t>
            </a:r>
            <a:r>
              <a:rPr lang="ru-RU" sz="1400" i="1" dirty="0" smtClean="0">
                <a:solidFill>
                  <a:schemeClr val="tx1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России)</a:t>
            </a:r>
            <a:r>
              <a:rPr lang="ru-RU" sz="1400" dirty="0" smtClean="0">
                <a:solidFill>
                  <a:schemeClr val="tx1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;</a:t>
            </a:r>
          </a:p>
          <a:p>
            <a:pPr marL="342900" marR="0" lvl="0" indent="-34290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endParaRPr lang="ru-RU" sz="1000" dirty="0">
              <a:solidFill>
                <a:schemeClr val="tx1"/>
              </a:solidFill>
              <a:latin typeface="Arial" panose="020B0604020202020204" pitchFamily="34" charset="0"/>
              <a:ea typeface="Times New Roman"/>
              <a:cs typeface="Arial" panose="020B0604020202020204" pitchFamily="34" charset="0"/>
            </a:endParaRPr>
          </a:p>
          <a:p>
            <a:pPr marL="342900" marR="0" lvl="0" indent="-34290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lang="ru-RU" sz="1400" dirty="0">
                <a:solidFill>
                  <a:schemeClr val="tx1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копии документов, подтверждающих прохождение государственной </a:t>
            </a:r>
            <a:r>
              <a:rPr lang="ru-RU" sz="1400" b="1" u="sng" dirty="0">
                <a:solidFill>
                  <a:schemeClr val="tx1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дактилоскопической регистрации ребенка</a:t>
            </a:r>
            <a:r>
              <a:rPr lang="ru-RU" sz="1400" b="1" u="sng" dirty="0" smtClean="0">
                <a:solidFill>
                  <a:schemeClr val="tx1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;</a:t>
            </a:r>
          </a:p>
          <a:p>
            <a:pPr marL="342900" marR="0" lvl="0" indent="-34290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endParaRPr lang="ru-RU" sz="1000" dirty="0">
              <a:solidFill>
                <a:schemeClr val="tx1"/>
              </a:solidFill>
              <a:latin typeface="Arial" panose="020B0604020202020204" pitchFamily="34" charset="0"/>
              <a:ea typeface="Times New Roman"/>
              <a:cs typeface="Arial" panose="020B0604020202020204" pitchFamily="34" charset="0"/>
            </a:endParaRPr>
          </a:p>
          <a:p>
            <a:pPr marL="342900" marR="0" lvl="0" indent="-34290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lang="ru-RU" sz="1400" dirty="0" smtClean="0">
                <a:solidFill>
                  <a:schemeClr val="tx1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копии </a:t>
            </a:r>
            <a:r>
              <a:rPr lang="ru-RU" sz="1400" dirty="0">
                <a:solidFill>
                  <a:schemeClr val="tx1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документов, </a:t>
            </a:r>
            <a:r>
              <a:rPr lang="ru-RU" sz="1400" b="1" u="sng" dirty="0">
                <a:solidFill>
                  <a:schemeClr val="tx1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удостоверяющих личность   ребенка</a:t>
            </a:r>
            <a:r>
              <a:rPr lang="ru-RU" sz="1400" b="1" u="sng" dirty="0" smtClean="0">
                <a:solidFill>
                  <a:schemeClr val="tx1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;</a:t>
            </a:r>
          </a:p>
          <a:p>
            <a:pPr marL="342900" marR="0" lvl="0" indent="-34290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endParaRPr lang="ru-RU" sz="1000" dirty="0">
              <a:solidFill>
                <a:schemeClr val="tx1"/>
              </a:solidFill>
              <a:latin typeface="Arial" panose="020B0604020202020204" pitchFamily="34" charset="0"/>
              <a:ea typeface="Times New Roman"/>
              <a:cs typeface="Arial" panose="020B0604020202020204" pitchFamily="34" charset="0"/>
            </a:endParaRPr>
          </a:p>
          <a:p>
            <a:pPr marL="342900" marR="0" lvl="0" indent="-34290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lang="ru-RU" sz="1400" dirty="0">
                <a:solidFill>
                  <a:schemeClr val="tx1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копии документов, подтверждающих </a:t>
            </a:r>
            <a:r>
              <a:rPr lang="ru-RU" sz="1400" b="1" u="sng" dirty="0">
                <a:solidFill>
                  <a:schemeClr val="tx1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присвоение родителю </a:t>
            </a:r>
            <a:r>
              <a:rPr lang="ru-RU" sz="1400" b="1" u="sng" dirty="0" smtClean="0">
                <a:solidFill>
                  <a:schemeClr val="tx1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ИНН</a:t>
            </a:r>
            <a:r>
              <a:rPr lang="ru-RU" sz="1400" b="1" u="sng" dirty="0">
                <a:solidFill>
                  <a:schemeClr val="tx1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;</a:t>
            </a:r>
            <a:endParaRPr lang="ru-RU" sz="1400" b="1" u="sng" dirty="0" smtClean="0">
              <a:solidFill>
                <a:schemeClr val="tx1"/>
              </a:solidFill>
              <a:latin typeface="Arial" panose="020B0604020202020204" pitchFamily="34" charset="0"/>
              <a:ea typeface="Times New Roman"/>
              <a:cs typeface="Arial" panose="020B0604020202020204" pitchFamily="34" charset="0"/>
            </a:endParaRPr>
          </a:p>
          <a:p>
            <a:pPr marL="342900" marR="0" lvl="0" indent="-34290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endParaRPr lang="ru-RU" sz="1000" dirty="0">
              <a:solidFill>
                <a:schemeClr val="tx1"/>
              </a:solidFill>
              <a:latin typeface="Arial" panose="020B0604020202020204" pitchFamily="34" charset="0"/>
              <a:ea typeface="Times New Roman"/>
              <a:cs typeface="Arial" panose="020B0604020202020204" pitchFamily="34" charset="0"/>
            </a:endParaRPr>
          </a:p>
          <a:p>
            <a:pPr marL="342900" marR="0" lvl="0" indent="-34290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lang="ru-RU" sz="1400" b="1" u="sng" dirty="0">
                <a:solidFill>
                  <a:schemeClr val="tx1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медицинское заключение об отсутствии </a:t>
            </a:r>
            <a:r>
              <a:rPr lang="ru-RU" sz="1400" dirty="0">
                <a:solidFill>
                  <a:schemeClr val="tx1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у ребенка инфекционных заболеваний, представляющих опасность для окружающих</a:t>
            </a:r>
            <a:r>
              <a:rPr lang="ru-RU" sz="1400" dirty="0" smtClean="0">
                <a:solidFill>
                  <a:schemeClr val="tx1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;</a:t>
            </a:r>
          </a:p>
          <a:p>
            <a:pPr marR="0" lvl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ru-RU" sz="1400" dirty="0" smtClean="0">
                <a:solidFill>
                  <a:schemeClr val="tx1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_____________________________________________________________________________________________________________</a:t>
            </a:r>
          </a:p>
          <a:p>
            <a:pPr marL="171450" marR="0" lvl="0" indent="-17145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endParaRPr lang="ru-RU" sz="1000" dirty="0">
              <a:solidFill>
                <a:schemeClr val="tx1"/>
              </a:solidFill>
              <a:latin typeface="Arial" panose="020B0604020202020204" pitchFamily="34" charset="0"/>
              <a:ea typeface="Times New Roman"/>
              <a:cs typeface="Arial" panose="020B0604020202020204" pitchFamily="34" charset="0"/>
            </a:endParaRPr>
          </a:p>
          <a:p>
            <a:pPr marL="342900" marR="0" lvl="0" indent="-34290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lang="ru-RU" sz="1400" dirty="0">
                <a:solidFill>
                  <a:schemeClr val="tx1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копии документов, подтверждающих осуществление </a:t>
            </a:r>
            <a:r>
              <a:rPr lang="ru-RU" sz="1400" dirty="0" smtClean="0">
                <a:solidFill>
                  <a:schemeClr val="tx1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родителем </a:t>
            </a:r>
            <a:r>
              <a:rPr lang="ru-RU" sz="1400" dirty="0">
                <a:solidFill>
                  <a:schemeClr val="tx1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трудовой деятельности (при наличии</a:t>
            </a:r>
            <a:r>
              <a:rPr lang="ru-RU" sz="1400" dirty="0" smtClean="0">
                <a:solidFill>
                  <a:schemeClr val="tx1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);</a:t>
            </a:r>
          </a:p>
          <a:p>
            <a:pPr marL="342900" indent="-342900" algn="just">
              <a:buFont typeface="Wingdings" panose="05000000000000000000" pitchFamily="2" charset="2"/>
              <a:buChar char="ü"/>
              <a:defRPr/>
            </a:pPr>
            <a:r>
              <a:rPr lang="ru-RU" sz="1400" dirty="0">
                <a:solidFill>
                  <a:schemeClr val="tx1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копии документов, подтверждающих изучение русского языка ребенком в образовательных организациях иностранного (иностранных) государства (государств) (со 2 по 11 класс) (при наличии</a:t>
            </a:r>
            <a:r>
              <a:rPr lang="ru-RU" sz="1400" dirty="0" smtClean="0">
                <a:solidFill>
                  <a:schemeClr val="tx1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);</a:t>
            </a:r>
          </a:p>
          <a:p>
            <a:pPr marL="342900" indent="-342900" algn="just">
              <a:buFont typeface="Wingdings" panose="05000000000000000000" pitchFamily="2" charset="2"/>
              <a:buChar char="ü"/>
              <a:defRPr/>
            </a:pPr>
            <a:r>
              <a:rPr lang="ru-RU" sz="1400" dirty="0">
                <a:solidFill>
                  <a:schemeClr val="tx1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копия СНИЛС родителя (при наличии), а также СНИЛС ребенка (при наличии</a:t>
            </a:r>
            <a:r>
              <a:rPr lang="ru-RU" sz="1400" dirty="0" smtClean="0">
                <a:solidFill>
                  <a:schemeClr val="tx1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).</a:t>
            </a:r>
            <a:endParaRPr lang="ru-RU" sz="1400" dirty="0">
              <a:solidFill>
                <a:schemeClr val="tx1"/>
              </a:solidFill>
              <a:latin typeface="Arial" panose="020B0604020202020204" pitchFamily="34" charset="0"/>
              <a:ea typeface="Times New Roman"/>
              <a:cs typeface="Arial" panose="020B0604020202020204" pitchFamily="34" charset="0"/>
            </a:endParaRPr>
          </a:p>
          <a:p>
            <a:pPr marL="342900" indent="-342900" algn="just">
              <a:buFont typeface="Wingdings" panose="05000000000000000000" pitchFamily="2" charset="2"/>
              <a:buChar char="ü"/>
              <a:defRPr/>
            </a:pPr>
            <a:endParaRPr lang="ru-RU" sz="1400" dirty="0">
              <a:solidFill>
                <a:schemeClr val="tx1"/>
              </a:solidFill>
              <a:latin typeface="Arial" panose="020B0604020202020204" pitchFamily="34" charset="0"/>
              <a:ea typeface="Times New Roman"/>
              <a:cs typeface="Arial" panose="020B0604020202020204" pitchFamily="34" charset="0"/>
            </a:endParaRPr>
          </a:p>
          <a:p>
            <a:pPr marL="342900" marR="0" lvl="0" indent="-34290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endParaRPr lang="ru-RU" sz="1400" dirty="0">
              <a:solidFill>
                <a:schemeClr val="tx1"/>
              </a:solidFill>
              <a:latin typeface="Arial" panose="020B0604020202020204" pitchFamily="34" charset="0"/>
              <a:ea typeface="Times New Roman"/>
              <a:cs typeface="Arial" panose="020B0604020202020204" pitchFamily="34" charset="0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1" u="none" strike="noStrike" kern="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 panose="020B0604020202020204" pitchFamily="34" charset="0"/>
              <a:ea typeface="Times New Roman"/>
              <a:cs typeface="Arial" panose="020B0604020202020204" pitchFamily="34" charset="0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1" i="1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Все документы представляются на русском языке или вместе с заверенным в установленном порядке</a:t>
            </a:r>
            <a:r>
              <a:rPr kumimoji="0" lang="ru-RU" sz="1400" b="1" i="1" u="none" strike="noStrike" kern="0" cap="none" spc="0" normalizeH="0" baseline="3000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 </a:t>
            </a:r>
            <a:r>
              <a:rPr kumimoji="0" lang="ru-RU" sz="1400" b="1" i="1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 переводом на русский язык.</a:t>
            </a:r>
            <a:endParaRPr kumimoji="0" lang="ru-RU" sz="1400" b="1" i="0" u="none" strike="noStrike" kern="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4" name="Picture 4" descr="https://detskiysadv2.02edu.ru/upload/iblock/3de/zatwi86idjb8f23rcefjqjran9cwcksy/%D0%9B%D0%BE%D0%B3%D0%BE%2080%20%D0%BB%D0%B5%D1%82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61157" y="-39254"/>
            <a:ext cx="682939" cy="9659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15388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Прямоугольник: скругленные углы 41">
            <a:extLst>
              <a:ext uri="{FF2B5EF4-FFF2-40B4-BE49-F238E27FC236}">
                <a16:creationId xmlns:a16="http://schemas.microsoft.com/office/drawing/2014/main" id="{C46BEFEC-B0A7-417A-B9FC-A91C33D6032C}"/>
              </a:ext>
            </a:extLst>
          </p:cNvPr>
          <p:cNvSpPr/>
          <p:nvPr/>
        </p:nvSpPr>
        <p:spPr>
          <a:xfrm>
            <a:off x="410121" y="1191238"/>
            <a:ext cx="11258965" cy="5374092"/>
          </a:xfrm>
          <a:prstGeom prst="roundRect">
            <a:avLst>
              <a:gd name="adj" fmla="val 6448"/>
            </a:avLst>
          </a:prstGeom>
          <a:noFill/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521335" marR="487680" lvl="0" indent="-171450" algn="just" defTabSz="914400" eaLnBrk="1" fontAlgn="auto" latinLnBrk="0" hangingPunct="1">
              <a:lnSpc>
                <a:spcPct val="100000"/>
              </a:lnSpc>
              <a:spcBef>
                <a:spcPts val="1320"/>
              </a:spcBef>
              <a:buClrTx/>
              <a:buSzTx/>
              <a:buFont typeface="Wingdings" pitchFamily="2" charset="2"/>
              <a:buChar char="Ø"/>
              <a:tabLst/>
              <a:defRPr/>
            </a:pPr>
            <a:r>
              <a:rPr lang="ru-RU" dirty="0" smtClean="0">
                <a:solidFill>
                  <a:schemeClr val="tx1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 Школа в срок </a:t>
            </a:r>
            <a:r>
              <a:rPr lang="ru-RU" b="1" dirty="0" smtClean="0">
                <a:solidFill>
                  <a:schemeClr val="tx1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не </a:t>
            </a:r>
            <a:r>
              <a:rPr lang="ru-RU" b="1" dirty="0">
                <a:solidFill>
                  <a:schemeClr val="tx1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более 5 рабочих дней </a:t>
            </a:r>
            <a:r>
              <a:rPr lang="ru-RU" b="1" dirty="0" smtClean="0">
                <a:solidFill>
                  <a:schemeClr val="tx1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проверяет комплектность </a:t>
            </a:r>
            <a:r>
              <a:rPr lang="ru-RU" dirty="0" smtClean="0">
                <a:solidFill>
                  <a:schemeClr val="tx1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документов;</a:t>
            </a:r>
          </a:p>
          <a:p>
            <a:pPr marL="521335" marR="487680" lvl="0" indent="-171450" algn="just">
              <a:spcBef>
                <a:spcPts val="1320"/>
              </a:spcBef>
              <a:buFont typeface="Wingdings" pitchFamily="2" charset="2"/>
              <a:buChar char="Ø"/>
              <a:defRPr/>
            </a:pPr>
            <a:r>
              <a:rPr lang="ru-RU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Если </a:t>
            </a:r>
            <a:r>
              <a:rPr lang="ru-RU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комплект неполный - возвращает заявление </a:t>
            </a:r>
            <a:r>
              <a:rPr lang="ru-RU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БЕЗ </a:t>
            </a:r>
            <a:r>
              <a:rPr lang="ru-RU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РАССМОТРЕНИЯ;</a:t>
            </a:r>
            <a:endParaRPr lang="ru-RU" dirty="0">
              <a:solidFill>
                <a:schemeClr val="tx1"/>
              </a:solidFill>
              <a:latin typeface="Arial" panose="020B0604020202020204" pitchFamily="34" charset="0"/>
              <a:ea typeface="Times New Roman"/>
              <a:cs typeface="Arial" panose="020B0604020202020204" pitchFamily="34" charset="0"/>
            </a:endParaRPr>
          </a:p>
          <a:p>
            <a:pPr marL="521335" marR="487680" lvl="0" indent="-171450" algn="just" defTabSz="914400" eaLnBrk="1" fontAlgn="auto" latinLnBrk="0" hangingPunct="1">
              <a:lnSpc>
                <a:spcPct val="100000"/>
              </a:lnSpc>
              <a:spcBef>
                <a:spcPts val="1320"/>
              </a:spcBef>
              <a:buClrTx/>
              <a:buSzTx/>
              <a:buFont typeface="Wingdings" pitchFamily="2" charset="2"/>
              <a:buChar char="Ø"/>
              <a:tabLst/>
              <a:defRPr/>
            </a:pPr>
            <a:r>
              <a:rPr lang="ru-RU" dirty="0" smtClean="0">
                <a:solidFill>
                  <a:schemeClr val="tx1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 Если </a:t>
            </a:r>
            <a:r>
              <a:rPr lang="ru-RU" dirty="0">
                <a:solidFill>
                  <a:schemeClr val="tx1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представлен полный комплект документов, </a:t>
            </a:r>
            <a:r>
              <a:rPr lang="ru-RU" dirty="0" smtClean="0">
                <a:solidFill>
                  <a:schemeClr val="tx1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школа </a:t>
            </a:r>
            <a:r>
              <a:rPr lang="ru-RU" b="1" dirty="0" smtClean="0">
                <a:solidFill>
                  <a:schemeClr val="tx1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в </a:t>
            </a:r>
            <a:r>
              <a:rPr lang="ru-RU" b="1" dirty="0">
                <a:solidFill>
                  <a:schemeClr val="tx1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течение 25 рабочих дней проверяет их достоверность</a:t>
            </a:r>
            <a:r>
              <a:rPr lang="ru-RU" dirty="0">
                <a:solidFill>
                  <a:schemeClr val="tx1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;</a:t>
            </a:r>
          </a:p>
          <a:p>
            <a:pPr marL="521335" marR="487680" lvl="0" indent="-171450" algn="just" defTabSz="914400" eaLnBrk="1" fontAlgn="auto" latinLnBrk="0" hangingPunct="1">
              <a:lnSpc>
                <a:spcPct val="100000"/>
              </a:lnSpc>
              <a:spcBef>
                <a:spcPts val="1320"/>
              </a:spcBef>
              <a:buClrTx/>
              <a:buSzTx/>
              <a:buFont typeface="Wingdings" pitchFamily="2" charset="2"/>
              <a:buChar char="Ø"/>
              <a:tabLst/>
              <a:defRPr/>
            </a:pPr>
            <a:r>
              <a:rPr lang="ru-RU" dirty="0" smtClean="0">
                <a:solidFill>
                  <a:schemeClr val="tx1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 После </a:t>
            </a:r>
            <a:r>
              <a:rPr lang="ru-RU" dirty="0">
                <a:solidFill>
                  <a:schemeClr val="tx1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проверки достоверности документов ребенок </a:t>
            </a:r>
            <a:r>
              <a:rPr lang="ru-RU" b="1" dirty="0">
                <a:solidFill>
                  <a:schemeClr val="tx1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направляется </a:t>
            </a:r>
            <a:br>
              <a:rPr lang="ru-RU" b="1" dirty="0">
                <a:solidFill>
                  <a:schemeClr val="tx1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</a:br>
            <a:r>
              <a:rPr lang="ru-RU" b="1" dirty="0">
                <a:solidFill>
                  <a:schemeClr val="tx1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в тестирующую организацию</a:t>
            </a:r>
            <a:r>
              <a:rPr lang="ru-RU" dirty="0">
                <a:solidFill>
                  <a:schemeClr val="tx1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;</a:t>
            </a:r>
          </a:p>
          <a:p>
            <a:pPr marL="521335" marR="487680" lvl="0" indent="-171450" algn="just" defTabSz="914400" eaLnBrk="1" fontAlgn="auto" latinLnBrk="0" hangingPunct="1">
              <a:lnSpc>
                <a:spcPct val="100000"/>
              </a:lnSpc>
              <a:spcBef>
                <a:spcPts val="1320"/>
              </a:spcBef>
              <a:buClrTx/>
              <a:buSzTx/>
              <a:buFont typeface="Wingdings" pitchFamily="2" charset="2"/>
              <a:buChar char="Ø"/>
              <a:tabLst/>
              <a:defRPr/>
            </a:pPr>
            <a:r>
              <a:rPr lang="ru-RU" dirty="0" smtClean="0">
                <a:solidFill>
                  <a:schemeClr val="tx1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 Информация о </a:t>
            </a:r>
            <a:r>
              <a:rPr lang="ru-RU" b="1" dirty="0" smtClean="0">
                <a:solidFill>
                  <a:schemeClr val="tx1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направлении на тестирование направляется по адресу, указанному в заявлении </a:t>
            </a:r>
            <a:r>
              <a:rPr lang="ru-RU" dirty="0" smtClean="0">
                <a:solidFill>
                  <a:schemeClr val="tx1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о приеме на обучение, и в личный кабинет ЕПГУ;</a:t>
            </a:r>
          </a:p>
          <a:p>
            <a:pPr marL="521335" marR="487680" indent="-171450">
              <a:spcBef>
                <a:spcPts val="1320"/>
              </a:spcBef>
              <a:buFont typeface="Wingdings" pitchFamily="2" charset="2"/>
              <a:buChar char="Ø"/>
              <a:defRPr/>
            </a:pPr>
            <a:r>
              <a:rPr lang="ru-RU" dirty="0" smtClean="0">
                <a:solidFill>
                  <a:schemeClr val="tx1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 Одновременно </a:t>
            </a:r>
            <a:r>
              <a:rPr lang="ru-RU" b="1" dirty="0" smtClean="0">
                <a:solidFill>
                  <a:schemeClr val="tx1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школа уведомляет тестирующую организацию </a:t>
            </a:r>
            <a:r>
              <a:rPr lang="ru-RU" dirty="0" smtClean="0">
                <a:solidFill>
                  <a:schemeClr val="tx1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в электронной форме через ЕПГУ.</a:t>
            </a:r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53F643BC-F9CE-7307-83CC-A19D2C145C1C}"/>
              </a:ext>
            </a:extLst>
          </p:cNvPr>
          <p:cNvSpPr/>
          <p:nvPr/>
        </p:nvSpPr>
        <p:spPr>
          <a:xfrm>
            <a:off x="3495" y="-2902"/>
            <a:ext cx="12192000" cy="685799"/>
          </a:xfrm>
          <a:prstGeom prst="rect">
            <a:avLst/>
          </a:prstGeom>
          <a:solidFill>
            <a:srgbClr val="184179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2700">
              <a:spcBef>
                <a:spcPts val="100"/>
              </a:spcBef>
              <a:spcAft>
                <a:spcPts val="0"/>
              </a:spcAft>
            </a:pPr>
            <a:r>
              <a:rPr lang="ru-RU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АЛГОРИТМ ДЕЙСТВИЙ ШКОЛЫ</a:t>
            </a:r>
            <a:endParaRPr lang="ru-RU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4" name="Picture 4" descr="https://detskiysadv2.02edu.ru/upload/iblock/3de/zatwi86idjb8f23rcefjqjran9cwcksy/%D0%9B%D0%BE%D0%B3%D0%BE%2080%20%D0%BB%D0%B5%D1%82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61157" y="-39254"/>
            <a:ext cx="682939" cy="9659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9357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Прямоугольник 23">
            <a:extLst>
              <a:ext uri="{FF2B5EF4-FFF2-40B4-BE49-F238E27FC236}">
                <a16:creationId xmlns:a16="http://schemas.microsoft.com/office/drawing/2014/main" id="{53F643BC-F9CE-7307-83CC-A19D2C145C1C}"/>
              </a:ext>
            </a:extLst>
          </p:cNvPr>
          <p:cNvSpPr/>
          <p:nvPr/>
        </p:nvSpPr>
        <p:spPr>
          <a:xfrm>
            <a:off x="0" y="13180"/>
            <a:ext cx="12192000" cy="680464"/>
          </a:xfrm>
          <a:prstGeom prst="rect">
            <a:avLst/>
          </a:prstGeom>
          <a:solidFill>
            <a:srgbClr val="184179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>
              <a:defRPr/>
            </a:pPr>
            <a:endParaRPr lang="ru-RU" b="1" kern="1200" dirty="0">
              <a:solidFill>
                <a:prstClr val="white"/>
              </a:solidFill>
              <a:latin typeface="Century Gothic" panose="020B0502020202020204" pitchFamily="34" charset="0"/>
            </a:endParaRPr>
          </a:p>
        </p:txBody>
      </p:sp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31572" y="0"/>
            <a:ext cx="10022331" cy="3206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endParaRPr lang="ru-RU" spc="-10" dirty="0">
              <a:solidFill>
                <a:prstClr val="white"/>
              </a:solidFill>
              <a:latin typeface="Century Gothic" pitchFamily="34" charset="0"/>
            </a:endParaRPr>
          </a:p>
        </p:txBody>
      </p:sp>
      <p:sp>
        <p:nvSpPr>
          <p:cNvPr id="26" name="Прямоугольник: скругленные углы 33">
            <a:extLst>
              <a:ext uri="{FF2B5EF4-FFF2-40B4-BE49-F238E27FC236}">
                <a16:creationId xmlns:a16="http://schemas.microsoft.com/office/drawing/2014/main" id="{35774D27-CCA7-420A-9898-AC425DB41851}"/>
              </a:ext>
            </a:extLst>
          </p:cNvPr>
          <p:cNvSpPr/>
          <p:nvPr/>
        </p:nvSpPr>
        <p:spPr>
          <a:xfrm>
            <a:off x="138499" y="-3170"/>
            <a:ext cx="11650980" cy="713164"/>
          </a:xfrm>
          <a:prstGeom prst="roundRect">
            <a:avLst>
              <a:gd name="adj" fmla="val 6448"/>
            </a:avLst>
          </a:prstGeom>
          <a:solidFill>
            <a:srgbClr val="1841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Aft>
                <a:spcPts val="0"/>
              </a:spcAft>
            </a:pPr>
            <a:r>
              <a:rPr lang="ru-RU" sz="1600" b="1" dirty="0">
                <a:solidFill>
                  <a:srgbClr val="FFFFFF"/>
                </a:solidFill>
                <a:latin typeface="Century Gothic" pitchFamily="34" charset="0"/>
                <a:cs typeface="Calibri"/>
              </a:rPr>
              <a:t>ПОСЛЕ</a:t>
            </a:r>
            <a:r>
              <a:rPr lang="ru-RU" dirty="0" smtClean="0">
                <a:solidFill>
                  <a:schemeClr val="bg1"/>
                </a:solidFill>
                <a:cs typeface="Calibri"/>
              </a:rPr>
              <a:t> </a:t>
            </a:r>
            <a:r>
              <a:rPr lang="ru-RU" sz="1600" b="1" dirty="0">
                <a:solidFill>
                  <a:srgbClr val="FFFFFF"/>
                </a:solidFill>
                <a:latin typeface="Century Gothic" pitchFamily="34" charset="0"/>
                <a:cs typeface="Calibri"/>
              </a:rPr>
              <a:t>ПРОХОЖДЕНИЯ</a:t>
            </a:r>
            <a:r>
              <a:rPr lang="ru-RU" dirty="0" smtClean="0">
                <a:solidFill>
                  <a:schemeClr val="bg1"/>
                </a:solidFill>
                <a:cs typeface="Calibri"/>
              </a:rPr>
              <a:t> </a:t>
            </a:r>
            <a:r>
              <a:rPr lang="ru-RU" sz="1600" b="1" dirty="0">
                <a:solidFill>
                  <a:srgbClr val="FFFFFF"/>
                </a:solidFill>
                <a:latin typeface="Century Gothic" pitchFamily="34" charset="0"/>
                <a:cs typeface="Calibri"/>
              </a:rPr>
              <a:t>ТЕСТИРОВАНИЯ</a:t>
            </a:r>
          </a:p>
        </p:txBody>
      </p:sp>
      <p:sp>
        <p:nvSpPr>
          <p:cNvPr id="35" name="Прямоугольник: скругленные углы 41">
            <a:extLst>
              <a:ext uri="{FF2B5EF4-FFF2-40B4-BE49-F238E27FC236}">
                <a16:creationId xmlns:a16="http://schemas.microsoft.com/office/drawing/2014/main" id="{C46BEFEC-B0A7-417A-B9FC-A91C33D6032C}"/>
              </a:ext>
            </a:extLst>
          </p:cNvPr>
          <p:cNvSpPr/>
          <p:nvPr/>
        </p:nvSpPr>
        <p:spPr>
          <a:xfrm>
            <a:off x="163830" y="1635174"/>
            <a:ext cx="3188970" cy="3089226"/>
          </a:xfrm>
          <a:prstGeom prst="roundRect">
            <a:avLst>
              <a:gd name="adj" fmla="val 6448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r>
              <a:rPr lang="ru-RU" sz="2000" spc="-5" dirty="0" smtClean="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Тестирующая организация </a:t>
            </a:r>
            <a:r>
              <a:rPr lang="ru-RU" sz="2000" b="1" spc="-5" dirty="0" smtClean="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в течение 3-х дней </a:t>
            </a:r>
            <a:r>
              <a:rPr lang="ru-RU" sz="2000" spc="-5" dirty="0" smtClean="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после тестирования уведомляет школу о результатах</a:t>
            </a:r>
            <a:endParaRPr lang="ru-RU" sz="2000" kern="12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6" name="Прямоугольник: скругленные углы 41">
            <a:extLst>
              <a:ext uri="{FF2B5EF4-FFF2-40B4-BE49-F238E27FC236}">
                <a16:creationId xmlns:a16="http://schemas.microsoft.com/office/drawing/2014/main" id="{C46BEFEC-B0A7-417A-B9FC-A91C33D6032C}"/>
              </a:ext>
            </a:extLst>
          </p:cNvPr>
          <p:cNvSpPr/>
          <p:nvPr/>
        </p:nvSpPr>
        <p:spPr>
          <a:xfrm>
            <a:off x="3352800" y="1673775"/>
            <a:ext cx="4724400" cy="3203025"/>
          </a:xfrm>
          <a:prstGeom prst="roundRect">
            <a:avLst>
              <a:gd name="adj" fmla="val 6448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r>
              <a:rPr lang="ru-RU" spc="-5" dirty="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Информация о результатах тестирования и рассмотрения заявления о приеме на обучение направляется по адресу (почтовый или электронный), указанному в заявлении о приеме на обучение, и в личный кабинет ЕПГУ</a:t>
            </a:r>
          </a:p>
        </p:txBody>
      </p:sp>
      <p:sp>
        <p:nvSpPr>
          <p:cNvPr id="39" name="Прямоугольник: скругленные углы 41">
            <a:extLst>
              <a:ext uri="{FF2B5EF4-FFF2-40B4-BE49-F238E27FC236}">
                <a16:creationId xmlns:a16="http://schemas.microsoft.com/office/drawing/2014/main" id="{C46BEFEC-B0A7-417A-B9FC-A91C33D6032C}"/>
              </a:ext>
            </a:extLst>
          </p:cNvPr>
          <p:cNvSpPr/>
          <p:nvPr/>
        </p:nvSpPr>
        <p:spPr>
          <a:xfrm>
            <a:off x="7848600" y="1657850"/>
            <a:ext cx="4343400" cy="3218950"/>
          </a:xfrm>
          <a:prstGeom prst="roundRect">
            <a:avLst>
              <a:gd name="adj" fmla="val 6448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r>
              <a:rPr lang="ru-RU" spc="-5" dirty="0" smtClean="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Школа издает приказ о </a:t>
            </a:r>
            <a:r>
              <a:rPr lang="ru-RU" spc="-5" dirty="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приеме </a:t>
            </a:r>
            <a:r>
              <a:rPr lang="ru-RU" b="1" spc="-5" dirty="0" smtClean="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в </a:t>
            </a:r>
            <a:r>
              <a:rPr lang="ru-RU" b="1" spc="-5" dirty="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течение 5 рабочих дней </a:t>
            </a:r>
            <a:r>
              <a:rPr lang="ru-RU" spc="-5" dirty="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после официального поступления информации об успешном прохождении </a:t>
            </a:r>
            <a:r>
              <a:rPr lang="ru-RU" spc="-5" dirty="0" smtClean="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тестирования </a:t>
            </a:r>
          </a:p>
          <a:p>
            <a:pPr algn="ctr" rtl="0"/>
            <a:r>
              <a:rPr lang="ru-RU" b="1" i="1" u="sng" spc="-5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(для 2 этапа)</a:t>
            </a:r>
            <a:endParaRPr lang="ru-RU" b="1" i="1" u="sng" spc="-5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anose="020B0502020202020204" pitchFamily="34" charset="0"/>
            </a:endParaRP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>
            <a:off x="3238500" y="1657850"/>
            <a:ext cx="0" cy="481915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7924800" y="1635174"/>
            <a:ext cx="0" cy="507042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" name="Picture 4" descr="https://detskiysadv2.02edu.ru/upload/iblock/3de/zatwi86idjb8f23rcefjqjran9cwcksy/%D0%9B%D0%BE%D0%B3%D0%BE%2080%20%D0%BB%D0%B5%D1%82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61157" y="-39254"/>
            <a:ext cx="682939" cy="9659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6588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7" name="Номер слайда 3"/>
          <p:cNvSpPr txBox="1">
            <a:spLocks/>
          </p:cNvSpPr>
          <p:nvPr/>
        </p:nvSpPr>
        <p:spPr bwMode="auto">
          <a:xfrm>
            <a:off x="9359900" y="6021917"/>
            <a:ext cx="2844800" cy="3640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872" tIns="60936" rIns="121872" bIns="60936" anchor="ctr"/>
          <a:lstStyle>
            <a:lvl1pPr defTabSz="912813" eaLnBrk="0" hangingPunct="0">
              <a:lnSpc>
                <a:spcPct val="90000"/>
              </a:lnSpc>
              <a:spcBef>
                <a:spcPts val="750"/>
              </a:spcBef>
              <a:buFont typeface="Arial" pitchFamily="34" charset="0"/>
              <a:buChar char="•"/>
              <a:defRPr sz="2100">
                <a:solidFill>
                  <a:schemeClr val="tx1"/>
                </a:solidFill>
                <a:latin typeface="Calibri" pitchFamily="34" charset="0"/>
              </a:defRPr>
            </a:lvl1pPr>
            <a:lvl2pPr marL="455613" indent="-169863" defTabSz="912813" eaLnBrk="0" hangingPunct="0">
              <a:lnSpc>
                <a:spcPct val="90000"/>
              </a:lnSpc>
              <a:spcBef>
                <a:spcPts val="375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912813" indent="-169863" defTabSz="912813" eaLnBrk="0" hangingPunct="0">
              <a:lnSpc>
                <a:spcPct val="90000"/>
              </a:lnSpc>
              <a:spcBef>
                <a:spcPts val="375"/>
              </a:spcBef>
              <a:buFont typeface="Arial" pitchFamily="34" charset="0"/>
              <a:buChar char="•"/>
              <a:defRPr sz="1500">
                <a:solidFill>
                  <a:schemeClr val="tx1"/>
                </a:solidFill>
                <a:latin typeface="Calibri" pitchFamily="34" charset="0"/>
              </a:defRPr>
            </a:lvl3pPr>
            <a:lvl4pPr marL="1370013" indent="-169863" defTabSz="912813" eaLnBrk="0" hangingPunct="0">
              <a:lnSpc>
                <a:spcPct val="90000"/>
              </a:lnSpc>
              <a:spcBef>
                <a:spcPts val="375"/>
              </a:spcBef>
              <a:buFont typeface="Arial" pitchFamily="34" charset="0"/>
              <a:buChar char="•"/>
              <a:defRPr sz="1400">
                <a:solidFill>
                  <a:schemeClr val="tx1"/>
                </a:solidFill>
                <a:latin typeface="Calibri" pitchFamily="34" charset="0"/>
              </a:defRPr>
            </a:lvl4pPr>
            <a:lvl5pPr marL="1827213" indent="-169863" defTabSz="912813" eaLnBrk="0" hangingPunct="0">
              <a:lnSpc>
                <a:spcPct val="90000"/>
              </a:lnSpc>
              <a:spcBef>
                <a:spcPts val="375"/>
              </a:spcBef>
              <a:buFont typeface="Arial" pitchFamily="34" charset="0"/>
              <a:buChar char="•"/>
              <a:defRPr sz="1400">
                <a:solidFill>
                  <a:schemeClr val="tx1"/>
                </a:solidFill>
                <a:latin typeface="Calibri" pitchFamily="34" charset="0"/>
              </a:defRPr>
            </a:lvl5pPr>
            <a:lvl6pPr marL="2284413" indent="-169863" defTabSz="912813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itchFamily="34" charset="0"/>
              <a:buChar char="•"/>
              <a:defRPr sz="1400">
                <a:solidFill>
                  <a:schemeClr val="tx1"/>
                </a:solidFill>
                <a:latin typeface="Calibri" pitchFamily="34" charset="0"/>
              </a:defRPr>
            </a:lvl6pPr>
            <a:lvl7pPr marL="2741613" indent="-169863" defTabSz="912813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itchFamily="34" charset="0"/>
              <a:buChar char="•"/>
              <a:defRPr sz="1400">
                <a:solidFill>
                  <a:schemeClr val="tx1"/>
                </a:solidFill>
                <a:latin typeface="Calibri" pitchFamily="34" charset="0"/>
              </a:defRPr>
            </a:lvl7pPr>
            <a:lvl8pPr marL="3198813" indent="-169863" defTabSz="912813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itchFamily="34" charset="0"/>
              <a:buChar char="•"/>
              <a:defRPr sz="1400">
                <a:solidFill>
                  <a:schemeClr val="tx1"/>
                </a:solidFill>
                <a:latin typeface="Calibri" pitchFamily="34" charset="0"/>
              </a:defRPr>
            </a:lvl8pPr>
            <a:lvl9pPr marL="3656013" indent="-169863" defTabSz="912813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itchFamily="34" charset="0"/>
              <a:buChar char="•"/>
              <a:defRPr sz="1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fld id="{B15AE0D6-EE27-4457-8B6B-233FE2ED3C42}" type="slidenum">
              <a:rPr lang="ru-RU" altLang="ru-RU" sz="1600">
                <a:solidFill>
                  <a:srgbClr val="898989"/>
                </a:solidFill>
                <a:cs typeface="Arial" pitchFamily="34" charset="0"/>
              </a:rPr>
              <a:pPr algn="r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t>7</a:t>
            </a:fld>
            <a:endParaRPr lang="ru-RU" altLang="ru-RU" sz="1600">
              <a:solidFill>
                <a:srgbClr val="898989"/>
              </a:solidFill>
              <a:cs typeface="Arial" pitchFamily="34" charset="0"/>
            </a:endParaRPr>
          </a:p>
        </p:txBody>
      </p:sp>
      <p:sp>
        <p:nvSpPr>
          <p:cNvPr id="4" name="AutoShape 2" descr="blob:https://web.whatsapp.com/34d00eb7-3d17-4d28-8ea2-cb2c4e19eb17"/>
          <p:cNvSpPr>
            <a:spLocks noChangeAspect="1" noChangeArrowheads="1"/>
          </p:cNvSpPr>
          <p:nvPr/>
        </p:nvSpPr>
        <p:spPr bwMode="auto">
          <a:xfrm>
            <a:off x="207433" y="-192617"/>
            <a:ext cx="406400" cy="406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4" descr="blob:https://web.whatsapp.com/34d00eb7-3d17-4d28-8ea2-cb2c4e19eb17"/>
          <p:cNvSpPr>
            <a:spLocks noChangeAspect="1" noChangeArrowheads="1"/>
          </p:cNvSpPr>
          <p:nvPr/>
        </p:nvSpPr>
        <p:spPr bwMode="auto">
          <a:xfrm>
            <a:off x="410633" y="10584"/>
            <a:ext cx="406400" cy="406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53F643BC-F9CE-7307-83CC-A19D2C145C1C}"/>
              </a:ext>
            </a:extLst>
          </p:cNvPr>
          <p:cNvSpPr/>
          <p:nvPr/>
        </p:nvSpPr>
        <p:spPr>
          <a:xfrm>
            <a:off x="0" y="-76199"/>
            <a:ext cx="12192000" cy="914400"/>
          </a:xfrm>
          <a:prstGeom prst="rect">
            <a:avLst/>
          </a:prstGeom>
          <a:solidFill>
            <a:srgbClr val="184179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ru-RU" sz="2667" b="1" dirty="0" smtClean="0">
                <a:solidFill>
                  <a:schemeClr val="bg1"/>
                </a:solidFill>
              </a:rPr>
              <a:t>ЗАДАЧИ</a:t>
            </a:r>
          </a:p>
        </p:txBody>
      </p:sp>
      <p:sp>
        <p:nvSpPr>
          <p:cNvPr id="2" name="Скругленный прямоугольник 1"/>
          <p:cNvSpPr/>
          <p:nvPr/>
        </p:nvSpPr>
        <p:spPr>
          <a:xfrm>
            <a:off x="402395" y="1219200"/>
            <a:ext cx="3331404" cy="457200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003366"/>
                </a:solidFill>
              </a:rPr>
              <a:t>ОМС</a:t>
            </a:r>
          </a:p>
          <a:p>
            <a:pPr algn="ctr"/>
            <a:endParaRPr lang="ru-RU" sz="2000" b="1" dirty="0" smtClean="0">
              <a:solidFill>
                <a:srgbClr val="003366"/>
              </a:solidFill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ru-RU" sz="2000" dirty="0" smtClean="0">
                <a:solidFill>
                  <a:schemeClr val="tx1"/>
                </a:solidFill>
              </a:rPr>
              <a:t>Внести изменения в регламент по приему; Разместить на сайте: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ru-RU" sz="2000" dirty="0">
                <a:solidFill>
                  <a:schemeClr val="tx1"/>
                </a:solidFill>
              </a:rPr>
              <a:t>р</a:t>
            </a:r>
            <a:r>
              <a:rPr lang="ru-RU" sz="2000" dirty="0" smtClean="0">
                <a:solidFill>
                  <a:schemeClr val="tx1"/>
                </a:solidFill>
              </a:rPr>
              <a:t>егламент </a:t>
            </a:r>
            <a:r>
              <a:rPr lang="ru-RU" sz="1200" i="1" dirty="0" smtClean="0">
                <a:solidFill>
                  <a:schemeClr val="tx1"/>
                </a:solidFill>
              </a:rPr>
              <a:t>(с изменениями)</a:t>
            </a:r>
            <a:endParaRPr lang="ru-RU" sz="2000" i="1" dirty="0" smtClean="0">
              <a:solidFill>
                <a:schemeClr val="tx1"/>
              </a:solidFill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ru-RU" sz="2000" dirty="0">
                <a:solidFill>
                  <a:schemeClr val="tx1"/>
                </a:solidFill>
              </a:rPr>
              <a:t>и</a:t>
            </a:r>
            <a:r>
              <a:rPr lang="ru-RU" sz="2000" dirty="0" smtClean="0">
                <a:solidFill>
                  <a:schemeClr val="tx1"/>
                </a:solidFill>
              </a:rPr>
              <a:t>нформацию о ППТ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ru-RU" sz="2000" dirty="0">
                <a:solidFill>
                  <a:schemeClr val="tx1"/>
                </a:solidFill>
              </a:rPr>
              <a:t>р</a:t>
            </a:r>
            <a:r>
              <a:rPr lang="ru-RU" sz="2000" dirty="0" smtClean="0">
                <a:solidFill>
                  <a:schemeClr val="tx1"/>
                </a:solidFill>
              </a:rPr>
              <a:t>асписание тестирования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ru-RU" sz="2000" dirty="0">
                <a:solidFill>
                  <a:schemeClr val="tx1"/>
                </a:solidFill>
              </a:rPr>
              <a:t>п</a:t>
            </a:r>
            <a:r>
              <a:rPr lang="ru-RU" sz="2000" dirty="0" smtClean="0">
                <a:solidFill>
                  <a:schemeClr val="tx1"/>
                </a:solidFill>
              </a:rPr>
              <a:t>орядок тестирования</a:t>
            </a:r>
          </a:p>
          <a:p>
            <a:pPr algn="ctr"/>
            <a:endParaRPr lang="ru-RU" sz="2000" b="1" dirty="0">
              <a:solidFill>
                <a:schemeClr val="tx1"/>
              </a:solidFill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3962400" y="1219200"/>
            <a:ext cx="3657599" cy="457200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3366"/>
                </a:solidFill>
              </a:rPr>
              <a:t>ШКОЛЫ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ru-RU" sz="1800" dirty="0" smtClean="0">
                <a:solidFill>
                  <a:schemeClr val="tx1"/>
                </a:solidFill>
              </a:rPr>
              <a:t>Внести изменения в ЛНА по приему </a:t>
            </a:r>
          </a:p>
          <a:p>
            <a:pPr algn="just"/>
            <a:r>
              <a:rPr lang="ru-RU" sz="1800" dirty="0" smtClean="0">
                <a:solidFill>
                  <a:schemeClr val="tx1"/>
                </a:solidFill>
              </a:rPr>
              <a:t>Разместить на сайте: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ru-RU" sz="1800" dirty="0" smtClean="0">
                <a:solidFill>
                  <a:schemeClr val="tx1"/>
                </a:solidFill>
              </a:rPr>
              <a:t>ЛНА по приему </a:t>
            </a:r>
            <a:r>
              <a:rPr lang="ru-RU" sz="1100" i="1" dirty="0" smtClean="0">
                <a:solidFill>
                  <a:schemeClr val="tx1"/>
                </a:solidFill>
              </a:rPr>
              <a:t>(с изменениями)</a:t>
            </a:r>
            <a:endParaRPr lang="ru-RU" sz="1800" i="1" dirty="0" smtClean="0">
              <a:solidFill>
                <a:schemeClr val="tx1"/>
              </a:solidFill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ru-RU" sz="1800" dirty="0" smtClean="0">
                <a:solidFill>
                  <a:schemeClr val="tx1"/>
                </a:solidFill>
              </a:rPr>
              <a:t>Информацию о ППТ</a:t>
            </a:r>
          </a:p>
          <a:p>
            <a:pPr algn="ctr"/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7848600" y="1219200"/>
            <a:ext cx="3657599" cy="457200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3366"/>
                </a:solidFill>
              </a:rPr>
              <a:t>Тестирующая организация</a:t>
            </a:r>
          </a:p>
          <a:p>
            <a:pPr algn="ctr"/>
            <a:endParaRPr lang="ru-RU" b="1" dirty="0" smtClean="0">
              <a:solidFill>
                <a:schemeClr val="tx1"/>
              </a:solidFill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ru-RU" sz="1800" dirty="0" smtClean="0">
              <a:solidFill>
                <a:schemeClr val="tx1"/>
              </a:solidFill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ru-RU" sz="1800" dirty="0" smtClean="0">
                <a:solidFill>
                  <a:schemeClr val="tx1"/>
                </a:solidFill>
              </a:rPr>
              <a:t>Расписание тестирования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ru-RU" dirty="0" smtClean="0">
                <a:solidFill>
                  <a:schemeClr val="tx1"/>
                </a:solidFill>
              </a:rPr>
              <a:t>Порядок тестирования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ru-RU" dirty="0" smtClean="0">
                <a:solidFill>
                  <a:schemeClr val="tx1"/>
                </a:solidFill>
              </a:rPr>
              <a:t>Демоверсии </a:t>
            </a:r>
            <a:r>
              <a:rPr lang="ru-RU" dirty="0" err="1" smtClean="0">
                <a:solidFill>
                  <a:schemeClr val="tx1"/>
                </a:solidFill>
              </a:rPr>
              <a:t>КИМов</a:t>
            </a:r>
            <a:endParaRPr lang="ru-RU" dirty="0" smtClean="0">
              <a:solidFill>
                <a:schemeClr val="tx1"/>
              </a:solidFill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ru-RU" dirty="0" smtClean="0">
                <a:solidFill>
                  <a:schemeClr val="tx1"/>
                </a:solidFill>
              </a:rPr>
              <a:t>Критерии оценивания</a:t>
            </a:r>
            <a:endParaRPr lang="ru-RU" dirty="0" smtClean="0">
              <a:solidFill>
                <a:schemeClr val="tx1"/>
              </a:solidFill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ru-RU" sz="1800" dirty="0" smtClean="0">
              <a:solidFill>
                <a:schemeClr val="tx1"/>
              </a:solidFill>
            </a:endParaRPr>
          </a:p>
          <a:p>
            <a:pPr algn="ctr"/>
            <a:endParaRPr lang="ru-RU" b="1" dirty="0">
              <a:solidFill>
                <a:schemeClr val="tx1"/>
              </a:solidFill>
            </a:endParaRPr>
          </a:p>
        </p:txBody>
      </p:sp>
      <p:pic>
        <p:nvPicPr>
          <p:cNvPr id="11" name="Picture 4" descr="https://detskiysadv2.02edu.ru/upload/iblock/3de/zatwi86idjb8f23rcefjqjran9cwcksy/%D0%9B%D0%BE%D0%B3%D0%BE%2080%20%D0%BB%D0%B5%D1%82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61157" y="-39254"/>
            <a:ext cx="682939" cy="9659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3370381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64514" name="Объект 2"/>
          <p:cNvSpPr>
            <a:spLocks noGrp="1" noChangeShapeType="1"/>
          </p:cNvSpPr>
          <p:nvPr>
            <p:ph idx="4294967295"/>
          </p:nvPr>
        </p:nvSpPr>
        <p:spPr bwMode="auto">
          <a:xfrm>
            <a:off x="1583266" y="645582"/>
            <a:ext cx="10369549" cy="3359149"/>
          </a:xfrm>
          <a:prstGeom prst="rect">
            <a:avLst/>
          </a:prstGeom>
        </p:spPr>
        <p:txBody>
          <a:bodyPr lIns="121920" tIns="60960" rIns="121920" bIns="60960" anchor="t"/>
          <a:lstStyle>
            <a:lvl1pPr marL="34290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•"/>
              <a:defRPr sz="3200" b="0" i="0">
                <a:solidFill>
                  <a:schemeClr val="dk1"/>
                </a:solidFill>
                <a:latin typeface="Arial"/>
              </a:defRPr>
            </a:lvl1pPr>
            <a:lvl2pPr marL="742950" indent="4572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–"/>
              <a:defRPr sz="2800" b="0" i="0">
                <a:solidFill>
                  <a:schemeClr val="dk1"/>
                </a:solidFill>
                <a:latin typeface="Arial"/>
              </a:defRPr>
            </a:lvl2pPr>
            <a:lvl3pPr marL="1143000" indent="9144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•"/>
              <a:defRPr sz="2400" b="0" i="0">
                <a:solidFill>
                  <a:schemeClr val="dk1"/>
                </a:solidFill>
                <a:latin typeface="Arial"/>
              </a:defRPr>
            </a:lvl3pPr>
            <a:lvl4pPr marL="1600200" indent="13716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–"/>
              <a:defRPr sz="2000" b="0" i="0">
                <a:solidFill>
                  <a:schemeClr val="dk1"/>
                </a:solidFill>
                <a:latin typeface="Arial"/>
              </a:defRPr>
            </a:lvl4pPr>
            <a:lvl5pPr marL="2057400" indent="18288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»"/>
              <a:defRPr sz="2000" b="0" i="0">
                <a:solidFill>
                  <a:schemeClr val="dk1"/>
                </a:solidFill>
                <a:latin typeface="Arial"/>
              </a:defRPr>
            </a:lvl5pPr>
          </a:lstStyle>
          <a:p>
            <a:pPr marL="0" algn="ctr">
              <a:buNone/>
              <a:defRPr/>
            </a:pPr>
            <a:endParaRPr lang="en-US" sz="5350"/>
          </a:p>
          <a:p>
            <a:pPr marL="0" algn="ctr">
              <a:buNone/>
              <a:defRPr/>
            </a:pPr>
            <a:r>
              <a:rPr sz="5350" b="1">
                <a:latin typeface="Times New Roman"/>
                <a:ea typeface="Times New Roman"/>
                <a:cs typeface="Times New Roman"/>
              </a:rPr>
              <a:t>Спасибо за внимание!</a:t>
            </a:r>
            <a:endParaRPr>
              <a:latin typeface="Times New Roman"/>
              <a:cs typeface="Times New Roman"/>
            </a:endParaRPr>
          </a:p>
          <a:p>
            <a:pPr marL="0" algn="ctr">
              <a:buNone/>
              <a:defRPr/>
            </a:pPr>
            <a:r>
              <a:rPr sz="5350" b="1">
                <a:latin typeface="Times New Roman"/>
                <a:ea typeface="Times New Roman"/>
                <a:cs typeface="Times New Roman"/>
              </a:rPr>
              <a:t>Игътибарыгыз өчен рәхмәт!</a:t>
            </a:r>
            <a:endParaRPr>
              <a:latin typeface="Times New Roman"/>
              <a:cs typeface="Times New Roman"/>
            </a:endParaRPr>
          </a:p>
          <a:p>
            <a:pPr marL="0">
              <a:buSzPct val="100000"/>
              <a:defRPr/>
            </a:pPr>
            <a:endParaRPr/>
          </a:p>
        </p:txBody>
      </p:sp>
      <p:sp>
        <p:nvSpPr>
          <p:cNvPr id="64515" name="Номер слайда 3"/>
          <p:cNvSpPr txBox="1">
            <a:spLocks noGrp="1" noChangeShapeType="1"/>
          </p:cNvSpPr>
          <p:nvPr>
            <p:ph type="sldNum" idx="4294967295"/>
          </p:nvPr>
        </p:nvSpPr>
        <p:spPr bwMode="auto">
          <a:xfrm>
            <a:off x="9347199" y="14816"/>
            <a:ext cx="2844800" cy="364067"/>
          </a:xfrm>
          <a:prstGeom prst="rect">
            <a:avLst/>
          </a:prstGeom>
          <a:noFill/>
        </p:spPr>
        <p:txBody>
          <a:bodyPr lIns="121920" tIns="60960" rIns="121920" bIns="60960" anchor="ctr" anchorCtr="0"/>
          <a:lstStyle>
            <a:lvl1pPr marL="457189" indent="0" algn="l" defTabSz="121917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•"/>
              <a:defRPr sz="4250" b="0" i="0">
                <a:solidFill>
                  <a:schemeClr val="dk1"/>
                </a:solidFill>
                <a:latin typeface="Arial"/>
              </a:defRPr>
            </a:lvl1pPr>
            <a:lvl2pPr marL="990575" indent="609585" algn="l" defTabSz="121917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–"/>
              <a:defRPr sz="3750" b="0" i="0">
                <a:solidFill>
                  <a:schemeClr val="dk1"/>
                </a:solidFill>
                <a:latin typeface="Arial"/>
              </a:defRPr>
            </a:lvl2pPr>
            <a:lvl3pPr marL="1523962" indent="1219170" algn="l" defTabSz="121917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•"/>
              <a:defRPr sz="3200" b="0" i="0">
                <a:solidFill>
                  <a:schemeClr val="dk1"/>
                </a:solidFill>
                <a:latin typeface="Arial"/>
              </a:defRPr>
            </a:lvl3pPr>
            <a:lvl4pPr marL="2133547" indent="1828754" algn="l" defTabSz="121917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–"/>
              <a:defRPr sz="2650" b="0" i="0">
                <a:solidFill>
                  <a:schemeClr val="dk1"/>
                </a:solidFill>
                <a:latin typeface="Arial"/>
              </a:defRPr>
            </a:lvl4pPr>
            <a:lvl5pPr marL="2743131" indent="2438339" algn="l" defTabSz="121917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»"/>
              <a:defRPr sz="2650" b="0" i="0">
                <a:solidFill>
                  <a:schemeClr val="dk1"/>
                </a:solidFill>
                <a:latin typeface="Arial"/>
              </a:defRPr>
            </a:lvl5pPr>
          </a:lstStyle>
          <a:p>
            <a:pPr marL="0" algn="r">
              <a:buNone/>
              <a:defRPr/>
            </a:pPr>
            <a:fld id="{D038279B-FC19-497E-A7D1-5ADD9CAF016F}" type="slidenum">
              <a:rPr lang="ru-RU" sz="1600">
                <a:solidFill>
                  <a:srgbClr val="898989"/>
                </a:solidFill>
              </a:rPr>
              <a:t>8</a:t>
            </a:fld>
            <a:endParaRPr/>
          </a:p>
        </p:txBody>
      </p:sp>
      <p:pic>
        <p:nvPicPr>
          <p:cNvPr id="64516" name="Рисунок 3"/>
          <p:cNvPicPr>
            <a:picLocks noGrp="1" noChangeAspect="1"/>
          </p:cNvPicPr>
          <p:nvPr/>
        </p:nvPicPr>
        <p:blipFill>
          <a:blip r:embed="rId2"/>
          <a:stretch/>
        </p:blipFill>
        <p:spPr bwMode="auto">
          <a:xfrm>
            <a:off x="5039783" y="4102099"/>
            <a:ext cx="2592916" cy="2372781"/>
          </a:xfrm>
          <a:prstGeom prst="rect">
            <a:avLst/>
          </a:prstGeom>
          <a:noFill/>
        </p:spPr>
      </p:pic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53F643BC-F9CE-7307-83CC-A19D2C145C1C}"/>
              </a:ext>
            </a:extLst>
          </p:cNvPr>
          <p:cNvSpPr/>
          <p:nvPr/>
        </p:nvSpPr>
        <p:spPr>
          <a:xfrm>
            <a:off x="0" y="13180"/>
            <a:ext cx="12192000" cy="680464"/>
          </a:xfrm>
          <a:prstGeom prst="rect">
            <a:avLst/>
          </a:prstGeom>
          <a:solidFill>
            <a:srgbClr val="184179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>
              <a:defRPr/>
            </a:pPr>
            <a:endParaRPr lang="ru-RU" b="1" kern="1200" dirty="0">
              <a:solidFill>
                <a:prstClr val="white"/>
              </a:solidFill>
              <a:latin typeface="Century Gothic" panose="020B0502020202020204" pitchFamily="34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11441820" y="-23970"/>
            <a:ext cx="750179" cy="13391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81312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m="http://schemas.openxmlformats.org/officeDocument/2006/math" xmlns:w="http://schemas.openxmlformats.org/wordprocessingml/2006/main">
      <p:transition advClick="1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1608</TotalTime>
  <Words>550</Words>
  <Application>Microsoft Office PowerPoint</Application>
  <PresentationFormat>Широкоэкранный</PresentationFormat>
  <Paragraphs>84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8</vt:i4>
      </vt:variant>
    </vt:vector>
  </HeadingPairs>
  <TitlesOfParts>
    <vt:vector size="15" baseType="lpstr">
      <vt:lpstr>Arial</vt:lpstr>
      <vt:lpstr>Calibri</vt:lpstr>
      <vt:lpstr>Century Gothic</vt:lpstr>
      <vt:lpstr>Times New Roman</vt:lpstr>
      <vt:lpstr>Wingdings</vt:lpstr>
      <vt:lpstr>Office Theme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Пользователь Windows</cp:lastModifiedBy>
  <cp:revision>94</cp:revision>
  <cp:lastPrinted>2025-03-18T05:26:41Z</cp:lastPrinted>
  <dcterms:created xsi:type="dcterms:W3CDTF">2025-03-17T06:45:18Z</dcterms:created>
  <dcterms:modified xsi:type="dcterms:W3CDTF">2025-03-26T13:14:51Z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2025-01-14T00:00:00Z</vt:filetime>
  </property>
  <property fmtid="{D5CDD505-2E9C-101B-9397-08002B2CF9AE}" pid="3" name="Creator">
    <vt:lpwstr>Microsoft® PowerPoint® 2010</vt:lpwstr>
  </property>
  <property fmtid="{D5CDD505-2E9C-101B-9397-08002B2CF9AE}" pid="4" name="LastSaved">
    <vt:filetime>2025-03-17T00:00:00Z</vt:filetime>
  </property>
  <property fmtid="{D5CDD505-2E9C-101B-9397-08002B2CF9AE}" pid="5" name="Producer">
    <vt:lpwstr>Microsoft® PowerPoint® 2010</vt:lpwstr>
  </property>
</Properties>
</file>